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p:spTree>
      <p:nvGrpSpPr>
        <p:cNvPr id="1" name=""/>
        <p:cNvGrpSpPr/>
        <p:nvPr/>
      </p:nvGrpSpPr>
      <p:grpSpPr>
        <a:xfrm>
          <a:off x="0" y="0"/>
          <a:ext cx="0" cy="0"/>
          <a:chOff x="0" y="0"/>
          <a:chExt cx="0" cy="0"/>
        </a:xfrm>
      </p:grpSpPr>
      <p:sp>
        <p:nvSpPr>
          <p:cNvPr id="11" name="Yazar ve Tarih"/>
          <p:cNvSpPr txBox="1"/>
          <p:nvPr>
            <p:ph type="body" sz="quarter" idx="21" hasCustomPrompt="1"/>
          </p:nvPr>
        </p:nvSpPr>
        <p:spPr>
          <a:xfrm>
            <a:off x="1219200" y="11986162"/>
            <a:ext cx="21945599" cy="605791"/>
          </a:xfrm>
          <a:prstGeom prst="rect">
            <a:avLst/>
          </a:prstGeom>
        </p:spPr>
        <p:txBody>
          <a:bodyPr/>
          <a:lstStyle>
            <a:lvl1pPr marL="0" indent="0" algn="ctr" defTabSz="825500">
              <a:spcBef>
                <a:spcPts val="0"/>
              </a:spcBef>
              <a:buSzTx/>
              <a:buNone/>
              <a:defRPr spc="-29" sz="3000">
                <a:latin typeface="Graphik Medium"/>
                <a:ea typeface="Graphik Medium"/>
                <a:cs typeface="Graphik Medium"/>
                <a:sym typeface="Graphik Medium"/>
              </a:defRPr>
            </a:lvl1pPr>
          </a:lstStyle>
          <a:p>
            <a:pPr/>
            <a:r>
              <a:t>Yazar ve Tarih</a:t>
            </a:r>
          </a:p>
        </p:txBody>
      </p:sp>
      <p:sp>
        <p:nvSpPr>
          <p:cNvPr id="12" name="Sunu Başlığı"/>
          <p:cNvSpPr txBox="1"/>
          <p:nvPr>
            <p:ph type="title" hasCustomPrompt="1"/>
          </p:nvPr>
        </p:nvSpPr>
        <p:spPr>
          <a:xfrm>
            <a:off x="1219200" y="3543300"/>
            <a:ext cx="21945600" cy="4267200"/>
          </a:xfrm>
          <a:prstGeom prst="rect">
            <a:avLst/>
          </a:prstGeom>
        </p:spPr>
        <p:txBody>
          <a:bodyPr anchor="b"/>
          <a:lstStyle>
            <a:lvl1pPr>
              <a:defRPr spc="-128" sz="12800"/>
            </a:lvl1pPr>
          </a:lstStyle>
          <a:p>
            <a:pPr/>
            <a:r>
              <a:t>Sunu Başlığı</a:t>
            </a:r>
          </a:p>
        </p:txBody>
      </p:sp>
      <p:sp>
        <p:nvSpPr>
          <p:cNvPr id="13" name="Gövde Düzeyi Bir…"/>
          <p:cNvSpPr txBox="1"/>
          <p:nvPr>
            <p:ph type="body" sz="quarter" idx="1" hasCustomPrompt="1"/>
          </p:nvPr>
        </p:nvSpPr>
        <p:spPr>
          <a:xfrm>
            <a:off x="1219200" y="7567579"/>
            <a:ext cx="21945600" cy="2250593"/>
          </a:xfrm>
          <a:prstGeom prst="rect">
            <a:avLst/>
          </a:prstGeom>
        </p:spPr>
        <p:txBody>
          <a:bodyPr/>
          <a:lstStyle>
            <a:lvl1pPr marL="0" indent="0" algn="ctr" defTabSz="825500">
              <a:spcBef>
                <a:spcPts val="0"/>
              </a:spcBef>
              <a:buSzTx/>
              <a:buNone/>
              <a:defRPr spc="-59" sz="6000">
                <a:latin typeface="Graphik Semibold"/>
                <a:ea typeface="Graphik Semibold"/>
                <a:cs typeface="Graphik Semibold"/>
                <a:sym typeface="Graphik Semibold"/>
              </a:defRPr>
            </a:lvl1pPr>
            <a:lvl2pPr marL="0" indent="457200" algn="ctr" defTabSz="825500">
              <a:spcBef>
                <a:spcPts val="0"/>
              </a:spcBef>
              <a:buSzTx/>
              <a:buNone/>
              <a:defRPr spc="-59" sz="6000">
                <a:latin typeface="Graphik Semibold"/>
                <a:ea typeface="Graphik Semibold"/>
                <a:cs typeface="Graphik Semibold"/>
                <a:sym typeface="Graphik Semibold"/>
              </a:defRPr>
            </a:lvl2pPr>
            <a:lvl3pPr marL="0" indent="914400" algn="ctr" defTabSz="825500">
              <a:spcBef>
                <a:spcPts val="0"/>
              </a:spcBef>
              <a:buSzTx/>
              <a:buNone/>
              <a:defRPr spc="-59" sz="6000">
                <a:latin typeface="Graphik Semibold"/>
                <a:ea typeface="Graphik Semibold"/>
                <a:cs typeface="Graphik Semibold"/>
                <a:sym typeface="Graphik Semibold"/>
              </a:defRPr>
            </a:lvl3pPr>
            <a:lvl4pPr marL="0" indent="1371600" algn="ctr" defTabSz="825500">
              <a:spcBef>
                <a:spcPts val="0"/>
              </a:spcBef>
              <a:buSzTx/>
              <a:buNone/>
              <a:defRPr spc="-59" sz="6000">
                <a:latin typeface="Graphik Semibold"/>
                <a:ea typeface="Graphik Semibold"/>
                <a:cs typeface="Graphik Semibold"/>
                <a:sym typeface="Graphik Semibold"/>
              </a:defRPr>
            </a:lvl4pPr>
            <a:lvl5pPr marL="0" indent="1828800" algn="ctr" defTabSz="825500">
              <a:spcBef>
                <a:spcPts val="0"/>
              </a:spcBef>
              <a:buSzTx/>
              <a:buNone/>
              <a:defRPr spc="-59" sz="6000">
                <a:latin typeface="Graphik Semibold"/>
                <a:ea typeface="Graphik Semibold"/>
                <a:cs typeface="Graphik Semibold"/>
                <a:sym typeface="Graphik Semibold"/>
              </a:defRPr>
            </a:lvl5pPr>
          </a:lstStyle>
          <a:p>
            <a:pPr/>
            <a:r>
              <a:t>Sunu Alt Başlığı</a:t>
            </a:r>
          </a:p>
          <a:p>
            <a:pPr lvl="1"/>
            <a:r>
              <a:t/>
            </a:r>
          </a:p>
          <a:p>
            <a:pPr lvl="2"/>
            <a:r>
              <a:t/>
            </a:r>
          </a:p>
          <a:p>
            <a:pPr lvl="3"/>
            <a:r>
              <a:t/>
            </a:r>
          </a:p>
          <a:p>
            <a:pPr lvl="4"/>
            <a:r>
              <a:t/>
            </a:r>
          </a:p>
        </p:txBody>
      </p:sp>
      <p:sp>
        <p:nvSpPr>
          <p:cNvPr id="14"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apor">
    <p:spTree>
      <p:nvGrpSpPr>
        <p:cNvPr id="1" name=""/>
        <p:cNvGrpSpPr/>
        <p:nvPr/>
      </p:nvGrpSpPr>
      <p:grpSpPr>
        <a:xfrm>
          <a:off x="0" y="0"/>
          <a:ext cx="0" cy="0"/>
          <a:chOff x="0" y="0"/>
          <a:chExt cx="0" cy="0"/>
        </a:xfrm>
      </p:grpSpPr>
      <p:sp>
        <p:nvSpPr>
          <p:cNvPr id="98" name="Gövde Düzeyi Bir…"/>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Rapor</a:t>
            </a:r>
          </a:p>
          <a:p>
            <a:pPr lvl="1"/>
            <a:r>
              <a:t/>
            </a:r>
          </a:p>
          <a:p>
            <a:pPr lvl="2"/>
            <a:r>
              <a:t/>
            </a:r>
          </a:p>
          <a:p>
            <a:pPr lvl="3"/>
            <a:r>
              <a:t/>
            </a:r>
          </a:p>
          <a:p>
            <a:pPr lvl="4"/>
            <a:r>
              <a:t/>
            </a:r>
          </a:p>
        </p:txBody>
      </p:sp>
      <p:sp>
        <p:nvSpPr>
          <p:cNvPr id="99"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üyük Veri">
    <p:spTree>
      <p:nvGrpSpPr>
        <p:cNvPr id="1" name=""/>
        <p:cNvGrpSpPr/>
        <p:nvPr/>
      </p:nvGrpSpPr>
      <p:grpSpPr>
        <a:xfrm>
          <a:off x="0" y="0"/>
          <a:ext cx="0" cy="0"/>
          <a:chOff x="0" y="0"/>
          <a:chExt cx="0" cy="0"/>
        </a:xfrm>
      </p:grpSpPr>
      <p:sp>
        <p:nvSpPr>
          <p:cNvPr id="106" name="Veri bilgisi"/>
          <p:cNvSpPr txBox="1"/>
          <p:nvPr>
            <p:ph type="body" sz="quarter" idx="21" hasCustomPrompt="1"/>
          </p:nvPr>
        </p:nvSpPr>
        <p:spPr>
          <a:xfrm>
            <a:off x="1219200" y="8462239"/>
            <a:ext cx="21945602" cy="832613"/>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Veri bilgisi</a:t>
            </a:r>
          </a:p>
        </p:txBody>
      </p:sp>
      <p:sp>
        <p:nvSpPr>
          <p:cNvPr id="107" name="Gövde Düzeyi Bir…"/>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08"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115" name="İsim"/>
          <p:cNvSpPr txBox="1"/>
          <p:nvPr>
            <p:ph type="body" sz="quarter" idx="21" hasCustomPrompt="1"/>
          </p:nvPr>
        </p:nvSpPr>
        <p:spPr>
          <a:xfrm>
            <a:off x="1219200" y="11100053"/>
            <a:ext cx="21945602" cy="832613"/>
          </a:xfrm>
          <a:prstGeom prst="rect">
            <a:avLst/>
          </a:prstGeom>
        </p:spPr>
        <p:txBody>
          <a:bodyPr anchor="ct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İsim</a:t>
            </a:r>
          </a:p>
        </p:txBody>
      </p:sp>
      <p:sp>
        <p:nvSpPr>
          <p:cNvPr id="116" name="Gövde Düzeyi Bir…"/>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pPr/>
            <a:r>
              <a:t>“Ünlü Alıntı”</a:t>
            </a:r>
          </a:p>
          <a:p>
            <a:pPr lvl="1"/>
            <a:r>
              <a:t/>
            </a:r>
          </a:p>
          <a:p>
            <a:pPr lvl="2"/>
            <a:r>
              <a:t/>
            </a:r>
          </a:p>
          <a:p>
            <a:pPr lvl="3"/>
            <a:r>
              <a:t/>
            </a:r>
          </a:p>
          <a:p>
            <a:pPr lvl="4"/>
            <a:r>
              <a:t/>
            </a:r>
          </a:p>
        </p:txBody>
      </p:sp>
      <p:sp>
        <p:nvSpPr>
          <p:cNvPr id="117"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124" name="941297804_1296x1457.jpg"/>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34" name="740519873_3318x2212.jpg"/>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42"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Fotoğraf">
    <p:spTree>
      <p:nvGrpSpPr>
        <p:cNvPr id="1" name=""/>
        <p:cNvGrpSpPr/>
        <p:nvPr/>
      </p:nvGrpSpPr>
      <p:grpSpPr>
        <a:xfrm>
          <a:off x="0" y="0"/>
          <a:ext cx="0" cy="0"/>
          <a:chOff x="0" y="0"/>
          <a:chExt cx="0" cy="0"/>
        </a:xfrm>
      </p:grpSpPr>
      <p:sp>
        <p:nvSpPr>
          <p:cNvPr id="21" name="740519873_3318x2212.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Sunu Başlığı"/>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Sunu Başlığı</a:t>
            </a:r>
          </a:p>
        </p:txBody>
      </p:sp>
      <p:sp>
        <p:nvSpPr>
          <p:cNvPr id="23" name="Gövde Düzeyi Bir…"/>
          <p:cNvSpPr txBox="1"/>
          <p:nvPr>
            <p:ph type="body" sz="quarter" idx="1" hasCustomPrompt="1"/>
          </p:nvPr>
        </p:nvSpPr>
        <p:spPr>
          <a:xfrm>
            <a:off x="1219200" y="7569200"/>
            <a:ext cx="21945600" cy="2252112"/>
          </a:xfrm>
          <a:prstGeom prst="rect">
            <a:avLst/>
          </a:prstGeom>
        </p:spPr>
        <p:txBody>
          <a:bodyPr/>
          <a:lstStyle>
            <a:lvl1pPr marL="0" indent="0" algn="ctr" defTabSz="825500">
              <a:spcBef>
                <a:spcPts val="0"/>
              </a:spcBef>
              <a:buSzTx/>
              <a:buNone/>
              <a:defRPr spc="-59" sz="6000">
                <a:solidFill>
                  <a:srgbClr val="FFFFFF"/>
                </a:solidFill>
                <a:latin typeface="Graphik Semibold"/>
                <a:ea typeface="Graphik Semibold"/>
                <a:cs typeface="Graphik Semibold"/>
                <a:sym typeface="Graphik Semibold"/>
              </a:defRPr>
            </a:lvl1pPr>
            <a:lvl2pPr marL="0" indent="457200" algn="ctr" defTabSz="825500">
              <a:spcBef>
                <a:spcPts val="0"/>
              </a:spcBef>
              <a:buSzTx/>
              <a:buNone/>
              <a:defRPr spc="-59" sz="6000">
                <a:solidFill>
                  <a:srgbClr val="FFFFFF"/>
                </a:solidFill>
                <a:latin typeface="Graphik Semibold"/>
                <a:ea typeface="Graphik Semibold"/>
                <a:cs typeface="Graphik Semibold"/>
                <a:sym typeface="Graphik Semibold"/>
              </a:defRPr>
            </a:lvl2pPr>
            <a:lvl3pPr marL="0" indent="914400" algn="ctr" defTabSz="825500">
              <a:spcBef>
                <a:spcPts val="0"/>
              </a:spcBef>
              <a:buSzTx/>
              <a:buNone/>
              <a:defRPr spc="-59" sz="6000">
                <a:solidFill>
                  <a:srgbClr val="FFFFFF"/>
                </a:solidFill>
                <a:latin typeface="Graphik Semibold"/>
                <a:ea typeface="Graphik Semibold"/>
                <a:cs typeface="Graphik Semibold"/>
                <a:sym typeface="Graphik Semibold"/>
              </a:defRPr>
            </a:lvl3pPr>
            <a:lvl4pPr marL="0" indent="1371600" algn="ctr" defTabSz="825500">
              <a:spcBef>
                <a:spcPts val="0"/>
              </a:spcBef>
              <a:buSzTx/>
              <a:buNone/>
              <a:defRPr spc="-59" sz="6000">
                <a:solidFill>
                  <a:srgbClr val="FFFFFF"/>
                </a:solidFill>
                <a:latin typeface="Graphik Semibold"/>
                <a:ea typeface="Graphik Semibold"/>
                <a:cs typeface="Graphik Semibold"/>
                <a:sym typeface="Graphik Semibold"/>
              </a:defRPr>
            </a:lvl4pPr>
            <a:lvl5pPr marL="0" indent="1828800" algn="ctr" defTabSz="825500">
              <a:spcBef>
                <a:spcPts val="0"/>
              </a:spcBef>
              <a:buSzTx/>
              <a:buNone/>
              <a:defRPr spc="-59" sz="6000">
                <a:solidFill>
                  <a:srgbClr val="FFFFFF"/>
                </a:solidFill>
                <a:latin typeface="Graphik Semibold"/>
                <a:ea typeface="Graphik Semibold"/>
                <a:cs typeface="Graphik Semibold"/>
                <a:sym typeface="Graphik Semibold"/>
              </a:defRPr>
            </a:lvl5pPr>
          </a:lstStyle>
          <a:p>
            <a:pPr/>
            <a:r>
              <a:t>Sunu Alt Başlığı</a:t>
            </a:r>
          </a:p>
          <a:p>
            <a:pPr lvl="1"/>
            <a:r>
              <a:t/>
            </a:r>
          </a:p>
          <a:p>
            <a:pPr lvl="2"/>
            <a:r>
              <a:t/>
            </a:r>
          </a:p>
          <a:p>
            <a:pPr lvl="3"/>
            <a:r>
              <a:t/>
            </a:r>
          </a:p>
          <a:p>
            <a:pPr lvl="4"/>
            <a:r>
              <a:t/>
            </a:r>
          </a:p>
        </p:txBody>
      </p:sp>
      <p:sp>
        <p:nvSpPr>
          <p:cNvPr id="24" name="Yazar ve Tarih"/>
          <p:cNvSpPr txBox="1"/>
          <p:nvPr>
            <p:ph type="body" sz="quarter" idx="22" hasCustomPrompt="1"/>
          </p:nvPr>
        </p:nvSpPr>
        <p:spPr>
          <a:xfrm>
            <a:off x="1219200" y="11988800"/>
            <a:ext cx="21945602" cy="605791"/>
          </a:xfrm>
          <a:prstGeom prst="rect">
            <a:avLst/>
          </a:prstGeom>
        </p:spPr>
        <p:txBody>
          <a:bodyPr/>
          <a:lstStyle>
            <a:lvl1pPr marL="0" indent="0" algn="ctr" defTabSz="825500">
              <a:spcBef>
                <a:spcPts val="0"/>
              </a:spcBef>
              <a:buSzTx/>
              <a:buNone/>
              <a:defRPr spc="-29" sz="3000">
                <a:solidFill>
                  <a:srgbClr val="FFFFFF"/>
                </a:solidFill>
                <a:latin typeface="Graphik Medium"/>
                <a:ea typeface="Graphik Medium"/>
                <a:cs typeface="Graphik Medium"/>
                <a:sym typeface="Graphik Medium"/>
              </a:defRPr>
            </a:lvl1pPr>
          </a:lstStyle>
          <a:p>
            <a:pPr/>
            <a:r>
              <a:t>Yazar ve Tarih</a:t>
            </a:r>
          </a:p>
        </p:txBody>
      </p:sp>
      <p:sp>
        <p:nvSpPr>
          <p:cNvPr id="25" name="Slayt Numarası"/>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ternatif Başlık ve Fotoğraf">
    <p:spTree>
      <p:nvGrpSpPr>
        <p:cNvPr id="1" name=""/>
        <p:cNvGrpSpPr/>
        <p:nvPr/>
      </p:nvGrpSpPr>
      <p:grpSpPr>
        <a:xfrm>
          <a:off x="0" y="0"/>
          <a:ext cx="0" cy="0"/>
          <a:chOff x="0" y="0"/>
          <a:chExt cx="0" cy="0"/>
        </a:xfrm>
      </p:grpSpPr>
      <p:sp>
        <p:nvSpPr>
          <p:cNvPr id="32" name="Slayt Başlığı"/>
          <p:cNvSpPr txBox="1"/>
          <p:nvPr>
            <p:ph type="title" hasCustomPrompt="1"/>
          </p:nvPr>
        </p:nvSpPr>
        <p:spPr>
          <a:xfrm>
            <a:off x="1215495" y="4585102"/>
            <a:ext cx="9757338" cy="2540001"/>
          </a:xfrm>
          <a:prstGeom prst="rect">
            <a:avLst/>
          </a:prstGeom>
        </p:spPr>
        <p:txBody>
          <a:bodyPr anchor="b"/>
          <a:lstStyle/>
          <a:p>
            <a:pPr/>
            <a:r>
              <a:t>Slayt Başlığı</a:t>
            </a:r>
          </a:p>
        </p:txBody>
      </p:sp>
      <p:sp>
        <p:nvSpPr>
          <p:cNvPr id="33" name="Görüntü"/>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Gövde Düzeyi Bir…"/>
          <p:cNvSpPr txBox="1"/>
          <p:nvPr>
            <p:ph type="body" sz="quarter" idx="1" hasCustomPrompt="1"/>
          </p:nvPr>
        </p:nvSpPr>
        <p:spPr>
          <a:xfrm>
            <a:off x="1219200" y="7016750"/>
            <a:ext cx="9753600" cy="5416550"/>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vl2pPr marL="0" indent="457200" algn="ctr" defTabSz="825500">
              <a:spcBef>
                <a:spcPts val="0"/>
              </a:spcBef>
              <a:buSzTx/>
              <a:buNone/>
              <a:defRPr spc="-44" sz="4400">
                <a:latin typeface="Graphik Semibold"/>
                <a:ea typeface="Graphik Semibold"/>
                <a:cs typeface="Graphik Semibold"/>
                <a:sym typeface="Graphik Semibold"/>
              </a:defRPr>
            </a:lvl2pPr>
            <a:lvl3pPr marL="0" indent="914400" algn="ctr" defTabSz="825500">
              <a:spcBef>
                <a:spcPts val="0"/>
              </a:spcBef>
              <a:buSzTx/>
              <a:buNone/>
              <a:defRPr spc="-44" sz="4400">
                <a:latin typeface="Graphik Semibold"/>
                <a:ea typeface="Graphik Semibold"/>
                <a:cs typeface="Graphik Semibold"/>
                <a:sym typeface="Graphik Semibold"/>
              </a:defRPr>
            </a:lvl3pPr>
            <a:lvl4pPr marL="0" indent="1371600" algn="ctr" defTabSz="825500">
              <a:spcBef>
                <a:spcPts val="0"/>
              </a:spcBef>
              <a:buSzTx/>
              <a:buNone/>
              <a:defRPr spc="-44" sz="4400">
                <a:latin typeface="Graphik Semibold"/>
                <a:ea typeface="Graphik Semibold"/>
                <a:cs typeface="Graphik Semibold"/>
                <a:sym typeface="Graphik Semibold"/>
              </a:defRPr>
            </a:lvl4pPr>
            <a:lvl5pPr marL="0" indent="1828800" algn="ctr" defTabSz="825500">
              <a:spcBef>
                <a:spcPts val="0"/>
              </a:spcBef>
              <a:buSzTx/>
              <a:buNone/>
              <a:defRPr spc="-44" sz="4400">
                <a:latin typeface="Graphik Semibold"/>
                <a:ea typeface="Graphik Semibold"/>
                <a:cs typeface="Graphik Semibold"/>
                <a:sym typeface="Graphik Semibold"/>
              </a:defRPr>
            </a:lvl5pPr>
          </a:lstStyle>
          <a:p>
            <a:pPr/>
            <a:r>
              <a:t>Slayt Alt Başlığı</a:t>
            </a:r>
          </a:p>
          <a:p>
            <a:pPr lvl="1"/>
            <a:r>
              <a:t/>
            </a:r>
          </a:p>
          <a:p>
            <a:pPr lvl="2"/>
            <a:r>
              <a:t/>
            </a:r>
          </a:p>
          <a:p>
            <a:pPr lvl="3"/>
            <a:r>
              <a:t/>
            </a:r>
          </a:p>
          <a:p>
            <a:pPr lvl="4"/>
            <a:r>
              <a:t/>
            </a:r>
          </a:p>
        </p:txBody>
      </p:sp>
      <p:sp>
        <p:nvSpPr>
          <p:cNvPr id="3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42" name="Slayt Başlığı"/>
          <p:cNvSpPr txBox="1"/>
          <p:nvPr>
            <p:ph type="title" hasCustomPrompt="1"/>
          </p:nvPr>
        </p:nvSpPr>
        <p:spPr>
          <a:prstGeom prst="rect">
            <a:avLst/>
          </a:prstGeom>
        </p:spPr>
        <p:txBody>
          <a:bodyPr/>
          <a:lstStyle/>
          <a:p>
            <a:pPr/>
            <a:r>
              <a:t>Slayt Başlığı</a:t>
            </a:r>
          </a:p>
        </p:txBody>
      </p:sp>
      <p:sp>
        <p:nvSpPr>
          <p:cNvPr id="43" name="Gövde Düzeyi Bir…"/>
          <p:cNvSpPr txBox="1"/>
          <p:nvPr>
            <p:ph type="body" idx="1" hasCustomPrompt="1"/>
          </p:nvPr>
        </p:nvSpPr>
        <p:spPr>
          <a:prstGeom prst="rect">
            <a:avLst/>
          </a:prstGeom>
        </p:spPr>
        <p:txBody>
          <a:bodyPr/>
          <a:lstStyle/>
          <a:p>
            <a:pPr/>
            <a:r>
              <a:t>Slayt madde işareti metni</a:t>
            </a:r>
          </a:p>
          <a:p>
            <a:pPr lvl="1"/>
            <a:r>
              <a:t/>
            </a:r>
          </a:p>
          <a:p>
            <a:pPr lvl="2"/>
            <a:r>
              <a:t/>
            </a:r>
          </a:p>
          <a:p>
            <a:pPr lvl="3"/>
            <a:r>
              <a:t/>
            </a:r>
          </a:p>
          <a:p>
            <a:pPr lvl="4"/>
            <a:r>
              <a:t/>
            </a:r>
          </a:p>
        </p:txBody>
      </p:sp>
      <p:sp>
        <p:nvSpPr>
          <p:cNvPr id="44" name="Slayt Alt Başlığı"/>
          <p:cNvSpPr txBox="1"/>
          <p:nvPr>
            <p:ph type="body" sz="quarter" idx="21" hasCustomPrompt="1"/>
          </p:nvPr>
        </p:nvSpPr>
        <p:spPr>
          <a:xfrm>
            <a:off x="1219200" y="2384648"/>
            <a:ext cx="21945602" cy="832613"/>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Slayt Alt Başlığı</a:t>
            </a:r>
          </a:p>
        </p:txBody>
      </p:sp>
      <p:sp>
        <p:nvSpPr>
          <p:cNvPr id="4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52" name="Gövde Düzeyi Bir…"/>
          <p:cNvSpPr txBox="1"/>
          <p:nvPr>
            <p:ph type="body" idx="1" hasCustomPrompt="1"/>
          </p:nvPr>
        </p:nvSpPr>
        <p:spPr>
          <a:xfrm>
            <a:off x="1219200" y="4013200"/>
            <a:ext cx="21945600" cy="8487148"/>
          </a:xfrm>
          <a:prstGeom prst="rect">
            <a:avLst/>
          </a:prstGeom>
        </p:spPr>
        <p:txBody>
          <a:bodyPr numCol="2" spcCol="2558384"/>
          <a:lstStyle/>
          <a:p>
            <a:pPr/>
            <a:r>
              <a:t>Slayt madde işareti metni</a:t>
            </a:r>
          </a:p>
          <a:p>
            <a:pPr lvl="1"/>
            <a:r>
              <a:t/>
            </a:r>
          </a:p>
          <a:p>
            <a:pPr lvl="2"/>
            <a:r>
              <a:t/>
            </a:r>
          </a:p>
          <a:p>
            <a:pPr lvl="3"/>
            <a:r>
              <a:t/>
            </a:r>
          </a:p>
          <a:p>
            <a:pPr lvl="4"/>
            <a:r>
              <a:t/>
            </a:r>
          </a:p>
        </p:txBody>
      </p:sp>
      <p:sp>
        <p:nvSpPr>
          <p:cNvPr id="53"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 İşaretleri ve Fotoğraf">
    <p:spTree>
      <p:nvGrpSpPr>
        <p:cNvPr id="1" name=""/>
        <p:cNvGrpSpPr/>
        <p:nvPr/>
      </p:nvGrpSpPr>
      <p:grpSpPr>
        <a:xfrm>
          <a:off x="0" y="0"/>
          <a:ext cx="0" cy="0"/>
          <a:chOff x="0" y="0"/>
          <a:chExt cx="0" cy="0"/>
        </a:xfrm>
      </p:grpSpPr>
      <p:sp>
        <p:nvSpPr>
          <p:cNvPr id="60" name="Slayt Başlığı"/>
          <p:cNvSpPr txBox="1"/>
          <p:nvPr>
            <p:ph type="title" hasCustomPrompt="1"/>
          </p:nvPr>
        </p:nvSpPr>
        <p:spPr>
          <a:xfrm>
            <a:off x="1219200" y="774700"/>
            <a:ext cx="9753600" cy="1600200"/>
          </a:xfrm>
          <a:prstGeom prst="rect">
            <a:avLst/>
          </a:prstGeom>
        </p:spPr>
        <p:txBody>
          <a:bodyPr/>
          <a:lstStyle/>
          <a:p>
            <a:pPr/>
            <a:r>
              <a:t>Slayt Başlığı</a:t>
            </a:r>
          </a:p>
        </p:txBody>
      </p:sp>
      <p:sp>
        <p:nvSpPr>
          <p:cNvPr id="61" name="Görüntü"/>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layt Alt Başlığı"/>
          <p:cNvSpPr txBox="1"/>
          <p:nvPr>
            <p:ph type="body" sz="quarter" idx="22" hasCustomPrompt="1"/>
          </p:nvPr>
        </p:nvSpPr>
        <p:spPr>
          <a:xfrm>
            <a:off x="1219200" y="2387600"/>
            <a:ext cx="9757569" cy="832612"/>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Slayt Alt Başlığı</a:t>
            </a:r>
          </a:p>
        </p:txBody>
      </p:sp>
      <p:sp>
        <p:nvSpPr>
          <p:cNvPr id="63" name="Gövde Düzeyi Bir…"/>
          <p:cNvSpPr txBox="1"/>
          <p:nvPr>
            <p:ph type="body" sz="half" idx="1" hasCustomPrompt="1"/>
          </p:nvPr>
        </p:nvSpPr>
        <p:spPr>
          <a:xfrm>
            <a:off x="1219200" y="4023221"/>
            <a:ext cx="9757569" cy="8384679"/>
          </a:xfrm>
          <a:prstGeom prst="rect">
            <a:avLst/>
          </a:prstGeom>
        </p:spPr>
        <p:txBody>
          <a:bodyPr/>
          <a:lstStyle/>
          <a:p>
            <a:pPr/>
            <a:r>
              <a:t>Slayt madde işareti metni</a:t>
            </a:r>
          </a:p>
          <a:p>
            <a:pPr lvl="1"/>
            <a:r>
              <a:t/>
            </a:r>
          </a:p>
          <a:p>
            <a:pPr lvl="2"/>
            <a:r>
              <a:t/>
            </a:r>
          </a:p>
          <a:p>
            <a:pPr lvl="3"/>
            <a:r>
              <a:t/>
            </a:r>
          </a:p>
          <a:p>
            <a:pPr lvl="4"/>
            <a:r>
              <a:t/>
            </a:r>
          </a:p>
        </p:txBody>
      </p:sp>
      <p:sp>
        <p:nvSpPr>
          <p:cNvPr id="64" name="Slayt Numarası"/>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p:spTree>
      <p:nvGrpSpPr>
        <p:cNvPr id="1" name=""/>
        <p:cNvGrpSpPr/>
        <p:nvPr/>
      </p:nvGrpSpPr>
      <p:grpSpPr>
        <a:xfrm>
          <a:off x="0" y="0"/>
          <a:ext cx="0" cy="0"/>
          <a:chOff x="0" y="0"/>
          <a:chExt cx="0" cy="0"/>
        </a:xfrm>
      </p:grpSpPr>
      <p:sp>
        <p:nvSpPr>
          <p:cNvPr id="71" name="Bölüm Başlığı"/>
          <p:cNvSpPr txBox="1"/>
          <p:nvPr>
            <p:ph type="title" hasCustomPrompt="1"/>
          </p:nvPr>
        </p:nvSpPr>
        <p:spPr>
          <a:xfrm>
            <a:off x="1219200" y="3242270"/>
            <a:ext cx="21945600" cy="6604001"/>
          </a:xfrm>
          <a:prstGeom prst="rect">
            <a:avLst/>
          </a:prstGeom>
        </p:spPr>
        <p:txBody>
          <a:bodyPr anchor="ctr"/>
          <a:lstStyle>
            <a:lvl1pPr>
              <a:defRPr spc="0" sz="12800"/>
            </a:lvl1pPr>
          </a:lstStyle>
          <a:p>
            <a:pPr/>
            <a:r>
              <a:t>Bölüm Başlığı</a:t>
            </a:r>
          </a:p>
        </p:txBody>
      </p:sp>
      <p:sp>
        <p:nvSpPr>
          <p:cNvPr id="72"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spTree>
      <p:nvGrpSpPr>
        <p:cNvPr id="1" name=""/>
        <p:cNvGrpSpPr/>
        <p:nvPr/>
      </p:nvGrpSpPr>
      <p:grpSpPr>
        <a:xfrm>
          <a:off x="0" y="0"/>
          <a:ext cx="0" cy="0"/>
          <a:chOff x="0" y="0"/>
          <a:chExt cx="0" cy="0"/>
        </a:xfrm>
      </p:grpSpPr>
      <p:sp>
        <p:nvSpPr>
          <p:cNvPr id="79" name="Slayt Başlığı"/>
          <p:cNvSpPr txBox="1"/>
          <p:nvPr>
            <p:ph type="title" hasCustomPrompt="1"/>
          </p:nvPr>
        </p:nvSpPr>
        <p:spPr>
          <a:prstGeom prst="rect">
            <a:avLst/>
          </a:prstGeom>
        </p:spPr>
        <p:txBody>
          <a:bodyPr/>
          <a:lstStyle/>
          <a:p>
            <a:pPr/>
            <a:r>
              <a:t>Slayt Başlığı</a:t>
            </a:r>
          </a:p>
        </p:txBody>
      </p:sp>
      <p:sp>
        <p:nvSpPr>
          <p:cNvPr id="80" name="Slayt Alt Başlığı"/>
          <p:cNvSpPr txBox="1"/>
          <p:nvPr>
            <p:ph type="body" sz="quarter" idx="21" hasCustomPrompt="1"/>
          </p:nvPr>
        </p:nvSpPr>
        <p:spPr>
          <a:xfrm>
            <a:off x="1219200" y="2384648"/>
            <a:ext cx="21945602" cy="832613"/>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Slayt Alt Başlığı</a:t>
            </a:r>
          </a:p>
        </p:txBody>
      </p:sp>
      <p:sp>
        <p:nvSpPr>
          <p:cNvPr id="81"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janda">
    <p:spTree>
      <p:nvGrpSpPr>
        <p:cNvPr id="1" name=""/>
        <p:cNvGrpSpPr/>
        <p:nvPr/>
      </p:nvGrpSpPr>
      <p:grpSpPr>
        <a:xfrm>
          <a:off x="0" y="0"/>
          <a:ext cx="0" cy="0"/>
          <a:chOff x="0" y="0"/>
          <a:chExt cx="0" cy="0"/>
        </a:xfrm>
      </p:grpSpPr>
      <p:sp>
        <p:nvSpPr>
          <p:cNvPr id="88" name="Ajanda Başlığı"/>
          <p:cNvSpPr txBox="1"/>
          <p:nvPr>
            <p:ph type="title" hasCustomPrompt="1"/>
          </p:nvPr>
        </p:nvSpPr>
        <p:spPr>
          <a:prstGeom prst="rect">
            <a:avLst/>
          </a:prstGeom>
        </p:spPr>
        <p:txBody>
          <a:bodyPr/>
          <a:lstStyle/>
          <a:p>
            <a:pPr/>
            <a:r>
              <a:t>Ajanda Başlığı</a:t>
            </a:r>
          </a:p>
        </p:txBody>
      </p:sp>
      <p:sp>
        <p:nvSpPr>
          <p:cNvPr id="89" name="Gövde Düzeyi Bir…"/>
          <p:cNvSpPr txBox="1"/>
          <p:nvPr>
            <p:ph type="body" idx="1" hasCustomPrompt="1"/>
          </p:nvPr>
        </p:nvSpPr>
        <p:spPr>
          <a:xfrm>
            <a:off x="1219200" y="4013200"/>
            <a:ext cx="21945600" cy="8385548"/>
          </a:xfrm>
          <a:prstGeom prst="rect">
            <a:avLst/>
          </a:prstGeom>
        </p:spPr>
        <p:txBody>
          <a:bodyPr/>
          <a:lstStyle>
            <a:lvl1pPr marL="0" indent="0" defTabSz="825500">
              <a:buSzTx/>
              <a:buNone/>
              <a:defRPr spc="-136" sz="6800">
                <a:latin typeface="Canela Deck Regular"/>
                <a:ea typeface="Canela Deck Regular"/>
                <a:cs typeface="Canela Deck Regular"/>
                <a:sym typeface="Canela Deck Regular"/>
              </a:defRPr>
            </a:lvl1pPr>
            <a:lvl2pPr marL="0" indent="457200" defTabSz="825500">
              <a:buSzTx/>
              <a:buNone/>
              <a:defRPr spc="-136" sz="6800">
                <a:latin typeface="Canela Deck Regular"/>
                <a:ea typeface="Canela Deck Regular"/>
                <a:cs typeface="Canela Deck Regular"/>
                <a:sym typeface="Canela Deck Regular"/>
              </a:defRPr>
            </a:lvl2pPr>
            <a:lvl3pPr marL="0" indent="914400" defTabSz="825500">
              <a:buSzTx/>
              <a:buNone/>
              <a:defRPr spc="-136" sz="6800">
                <a:latin typeface="Canela Deck Regular"/>
                <a:ea typeface="Canela Deck Regular"/>
                <a:cs typeface="Canela Deck Regular"/>
                <a:sym typeface="Canela Deck Regular"/>
              </a:defRPr>
            </a:lvl3pPr>
            <a:lvl4pPr marL="0" indent="1371600" defTabSz="825500">
              <a:buSzTx/>
              <a:buNone/>
              <a:defRPr spc="-136" sz="6800">
                <a:latin typeface="Canela Deck Regular"/>
                <a:ea typeface="Canela Deck Regular"/>
                <a:cs typeface="Canela Deck Regular"/>
                <a:sym typeface="Canela Deck Regular"/>
              </a:defRPr>
            </a:lvl4pPr>
            <a:lvl5pPr marL="0" indent="1828800" defTabSz="825500">
              <a:buSzTx/>
              <a:buNone/>
              <a:defRPr spc="-136" sz="6800">
                <a:latin typeface="Canela Deck Regular"/>
                <a:ea typeface="Canela Deck Regular"/>
                <a:cs typeface="Canela Deck Regular"/>
                <a:sym typeface="Canela Deck Regular"/>
              </a:defRPr>
            </a:lvl5pPr>
          </a:lstStyle>
          <a:p>
            <a:pPr/>
            <a:r>
              <a:t>Ajanda Konuları</a:t>
            </a:r>
          </a:p>
          <a:p>
            <a:pPr lvl="1"/>
            <a:r>
              <a:t/>
            </a:r>
          </a:p>
          <a:p>
            <a:pPr lvl="2"/>
            <a:r>
              <a:t/>
            </a:r>
          </a:p>
          <a:p>
            <a:pPr lvl="3"/>
            <a:r>
              <a:t/>
            </a:r>
          </a:p>
          <a:p>
            <a:pPr lvl="4"/>
            <a:r>
              <a:t/>
            </a:r>
          </a:p>
        </p:txBody>
      </p:sp>
      <p:sp>
        <p:nvSpPr>
          <p:cNvPr id="90" name="Ajanda Alt Başlığı"/>
          <p:cNvSpPr txBox="1"/>
          <p:nvPr>
            <p:ph type="body" sz="quarter" idx="21" hasCustomPrompt="1"/>
          </p:nvPr>
        </p:nvSpPr>
        <p:spPr>
          <a:xfrm>
            <a:off x="1219200" y="2387115"/>
            <a:ext cx="21945602" cy="832613"/>
          </a:xfrm>
          <a:prstGeom prst="rect">
            <a:avLst/>
          </a:prstGeom>
        </p:spPr>
        <p:txBody>
          <a:bodyPr/>
          <a:lstStyle>
            <a:lvl1pPr marL="0" indent="0" algn="ctr" defTabSz="825500">
              <a:spcBef>
                <a:spcPts val="0"/>
              </a:spcBef>
              <a:buSzTx/>
              <a:buNone/>
              <a:defRPr spc="-44" sz="4400">
                <a:latin typeface="Graphik Semibold"/>
                <a:ea typeface="Graphik Semibold"/>
                <a:cs typeface="Graphik Semibold"/>
                <a:sym typeface="Graphik Semibold"/>
              </a:defRPr>
            </a:lvl1pPr>
          </a:lstStyle>
          <a:p>
            <a:pPr/>
            <a:r>
              <a:t>Ajanda Alt Başlığı</a:t>
            </a:r>
          </a:p>
        </p:txBody>
      </p:sp>
      <p:sp>
        <p:nvSpPr>
          <p:cNvPr id="91" name="Slayt Numarası"/>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ayt Başlığı"/>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Başlığı</a:t>
            </a:r>
          </a:p>
        </p:txBody>
      </p:sp>
      <p:sp>
        <p:nvSpPr>
          <p:cNvPr id="3" name="Gövde Düzeyi Bir…"/>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madde işareti metni</a:t>
            </a:r>
          </a:p>
          <a:p>
            <a:pPr lvl="1"/>
            <a:r>
              <a:t/>
            </a:r>
          </a:p>
          <a:p>
            <a:pPr lvl="2"/>
            <a:r>
              <a:t/>
            </a:r>
          </a:p>
          <a:p>
            <a:pPr lvl="3"/>
            <a:r>
              <a:t/>
            </a:r>
          </a:p>
          <a:p>
            <a:pPr lvl="4"/>
            <a:r>
              <a:t/>
            </a:r>
          </a:p>
        </p:txBody>
      </p:sp>
      <p:sp>
        <p:nvSpPr>
          <p:cNvPr id="4" name="Slayt Numarası"/>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4964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1pPr>
      <a:lvl2pPr marL="10425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2pPr>
      <a:lvl3pPr marL="15886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3pPr>
      <a:lvl4pPr marL="21347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4pPr>
      <a:lvl5pPr marL="26808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5pPr>
      <a:lvl6pPr marL="32269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6pPr>
      <a:lvl7pPr marL="37730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7pPr>
      <a:lvl8pPr marL="43191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8pPr>
      <a:lvl9pPr marL="4865254" marR="0" indent="-496454" algn="l" defTabSz="2438338" rtl="0" latinLnBrk="0">
        <a:lnSpc>
          <a:spcPct val="100000"/>
        </a:lnSpc>
        <a:spcBef>
          <a:spcPts val="2400"/>
        </a:spcBef>
        <a:spcAft>
          <a:spcPts val="0"/>
        </a:spcAft>
        <a:buClrTx/>
        <a:buSzPct val="150000"/>
        <a:buFontTx/>
        <a:buChar char="•"/>
        <a:tabLst/>
        <a:defRPr b="0" baseline="0" cap="none" i="0" spc="0" strike="noStrike" sz="40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runi.tuik.gov.tr/medas/?kn=72&amp;locale=tr" TargetMode="External"/><Relationship Id="rId3" Type="http://schemas.openxmlformats.org/officeDocument/2006/relationships/hyperlink" Target="" TargetMode="External"/><Relationship Id="rId4" Type="http://schemas.openxmlformats.org/officeDocument/2006/relationships/hyperlink" Target="https://data.tuik.gov.tr/Kategori/GetKategori?p=istihdam-issizlik-ve-ucret-108&amp;dil=1" TargetMode="External"/><Relationship Id="rId5" Type="http://schemas.openxmlformats.org/officeDocument/2006/relationships/hyperlink" Target="https://developers.google.com/chart"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Impact of Covid-19 on Unemployment in Turkey"/>
          <p:cNvSpPr txBox="1"/>
          <p:nvPr>
            <p:ph type="ctrTitle"/>
          </p:nvPr>
        </p:nvSpPr>
        <p:spPr>
          <a:xfrm>
            <a:off x="1219200" y="1552769"/>
            <a:ext cx="21945601" cy="4267201"/>
          </a:xfrm>
          <a:prstGeom prst="rect">
            <a:avLst/>
          </a:prstGeom>
        </p:spPr>
        <p:txBody>
          <a:bodyPr/>
          <a:lstStyle/>
          <a:p>
            <a:pPr lvl="1" indent="429768" defTabSz="2292095">
              <a:defRPr spc="-120" sz="12032"/>
            </a:pPr>
            <a:r>
              <a:t>Impact of Covid-19 on Unemployment in Turkey</a:t>
            </a:r>
          </a:p>
        </p:txBody>
      </p:sp>
      <p:sp>
        <p:nvSpPr>
          <p:cNvPr id="152" name="Ahmet Arda Yemen       Muhammed Ali Kurtuluş"/>
          <p:cNvSpPr txBox="1"/>
          <p:nvPr>
            <p:ph type="subTitle" sz="quarter" idx="1"/>
          </p:nvPr>
        </p:nvSpPr>
        <p:spPr>
          <a:xfrm>
            <a:off x="2142911" y="7437782"/>
            <a:ext cx="20098178" cy="2495059"/>
          </a:xfrm>
          <a:prstGeom prst="rect">
            <a:avLst/>
          </a:prstGeom>
        </p:spPr>
        <p:txBody>
          <a:bodyPr/>
          <a:lstStyle/>
          <a:p>
            <a:pPr defTabSz="652145">
              <a:defRPr spc="-47" sz="4740"/>
            </a:pPr>
            <a:r>
              <a:t>Ahmet Arda Yemen       Muhammed Ali Kurtuluş</a:t>
            </a:r>
          </a:p>
          <a:p>
            <a:pPr defTabSz="652145">
              <a:defRPr spc="-47" sz="4740"/>
            </a:pPr>
          </a:p>
        </p:txBody>
      </p:sp>
      <p:sp>
        <p:nvSpPr>
          <p:cNvPr id="153" name="17030411020"/>
          <p:cNvSpPr txBox="1"/>
          <p:nvPr/>
        </p:nvSpPr>
        <p:spPr>
          <a:xfrm>
            <a:off x="6775155" y="9018122"/>
            <a:ext cx="2776780" cy="6560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atin typeface="Graphik"/>
                <a:ea typeface="Graphik"/>
                <a:cs typeface="Graphik"/>
                <a:sym typeface="Graphik"/>
              </a:defRPr>
            </a:lvl1pPr>
          </a:lstStyle>
          <a:p>
            <a:pPr/>
            <a:r>
              <a:t>17030411020</a:t>
            </a:r>
          </a:p>
        </p:txBody>
      </p:sp>
      <p:sp>
        <p:nvSpPr>
          <p:cNvPr id="154" name="17030411033"/>
          <p:cNvSpPr txBox="1"/>
          <p:nvPr/>
        </p:nvSpPr>
        <p:spPr>
          <a:xfrm>
            <a:off x="13945932" y="9018122"/>
            <a:ext cx="2765121" cy="6560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atin typeface="Graphik"/>
                <a:ea typeface="Graphik"/>
                <a:cs typeface="Graphik"/>
                <a:sym typeface="Graphik"/>
              </a:defRPr>
            </a:lvl1pPr>
          </a:lstStyle>
          <a:p>
            <a:pPr/>
            <a:r>
              <a:t>17030411033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0" name="Grupla"/>
          <p:cNvGrpSpPr/>
          <p:nvPr/>
        </p:nvGrpSpPr>
        <p:grpSpPr>
          <a:xfrm>
            <a:off x="3962400" y="507294"/>
            <a:ext cx="16459201" cy="10919302"/>
            <a:chOff x="0" y="0"/>
            <a:chExt cx="16459200" cy="10919300"/>
          </a:xfrm>
        </p:grpSpPr>
        <p:pic>
          <p:nvPicPr>
            <p:cNvPr id="178" name="Ekran Resmi 2021-06-18 01.10.19.png" descr="Ekran Resmi 2021-06-18 01.10.19.png"/>
            <p:cNvPicPr>
              <a:picLocks noChangeAspect="1"/>
            </p:cNvPicPr>
            <p:nvPr/>
          </p:nvPicPr>
          <p:blipFill>
            <a:blip r:embed="rId2">
              <a:extLst/>
            </a:blip>
            <a:stretch>
              <a:fillRect/>
            </a:stretch>
          </p:blipFill>
          <p:spPr>
            <a:xfrm>
              <a:off x="0" y="0"/>
              <a:ext cx="16459201" cy="9118949"/>
            </a:xfrm>
            <a:prstGeom prst="rect">
              <a:avLst/>
            </a:prstGeom>
            <a:ln w="12700" cap="flat">
              <a:noFill/>
              <a:miter lim="400000"/>
            </a:ln>
            <a:effectLst>
              <a:outerShdw sx="100000" sy="100000" kx="0" ky="0" algn="b" rotWithShape="0" blurRad="254000" dist="127000" dir="5400000">
                <a:srgbClr val="000000">
                  <a:alpha val="70000"/>
                </a:srgbClr>
              </a:outerShdw>
            </a:effectLst>
          </p:spPr>
        </p:pic>
        <p:sp>
          <p:nvSpPr>
            <p:cNvPr id="179" name="Caption"/>
            <p:cNvSpPr/>
            <p:nvPr/>
          </p:nvSpPr>
          <p:spPr>
            <a:xfrm>
              <a:off x="0" y="9220548"/>
              <a:ext cx="16459201" cy="1698753"/>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p>
            <a:p>
              <a:pPr/>
              <a:r>
                <a:t>Regions and cities with high unemployment rates are shown in red on our chart, while the color approaches white as the unemployment rate decreases.</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Ekran Resmi 2021-06-18 01.10.47.png" descr="Ekran Resmi 2021-06-18 01.10.47.png"/>
          <p:cNvPicPr>
            <a:picLocks noChangeAspect="1"/>
          </p:cNvPicPr>
          <p:nvPr/>
        </p:nvPicPr>
        <p:blipFill>
          <a:blip r:embed="rId2">
            <a:extLst/>
          </a:blip>
          <a:stretch>
            <a:fillRect/>
          </a:stretch>
        </p:blipFill>
        <p:spPr>
          <a:xfrm>
            <a:off x="950556" y="360162"/>
            <a:ext cx="11058002" cy="6159717"/>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83" name="Ekran Resmi 2021-06-18 01.11.09.png" descr="Ekran Resmi 2021-06-18 01.11.09.png"/>
          <p:cNvPicPr>
            <a:picLocks noChangeAspect="0"/>
          </p:cNvPicPr>
          <p:nvPr/>
        </p:nvPicPr>
        <p:blipFill>
          <a:blip r:embed="rId3">
            <a:extLst/>
          </a:blip>
          <a:stretch>
            <a:fillRect/>
          </a:stretch>
        </p:blipFill>
        <p:spPr>
          <a:xfrm>
            <a:off x="12916733" y="360162"/>
            <a:ext cx="10595226" cy="6159717"/>
          </a:xfrm>
          <a:prstGeom prst="rect">
            <a:avLst/>
          </a:prstGeom>
          <a:ln w="12700">
            <a:miter lim="400000"/>
          </a:ln>
          <a:effectLst>
            <a:outerShdw sx="100000" sy="100000" kx="0" ky="0" algn="b" rotWithShape="0" blurRad="254000" dist="127000" dir="5400000">
              <a:srgbClr val="000000">
                <a:alpha val="70000"/>
              </a:srgbClr>
            </a:outerShdw>
          </a:effectLst>
        </p:spPr>
      </p:pic>
      <p:sp>
        <p:nvSpPr>
          <p:cNvPr id="184" name="When the unemployment rate in Turkey is divided into geographical regions, it shows quite different rates. The region with the highest unemployment rate is South East Anatolia, and the region with the lowest is the Black Sea region. While Diyarbakir draw"/>
          <p:cNvSpPr txBox="1"/>
          <p:nvPr/>
        </p:nvSpPr>
        <p:spPr>
          <a:xfrm>
            <a:off x="3009969" y="7225174"/>
            <a:ext cx="18364063" cy="4668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000"/>
            </a:lvl1pPr>
          </a:lstStyle>
          <a:p>
            <a:pPr/>
            <a:r>
              <a:t>When the unemployment rate in Turkey is divided into geographical regions, it shows quite different rates. The region with the highest unemployment rate is South East Anatolia, and the region with the lowest is the Black Sea region. While Diyarbakir draws attention as the city with the highest unemployment rate, Kastamonu in the Black Sea region is the city with the lowest unemployment rate.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One of the main reasons for the increase in the unemployment rate with the pandemic is the reasons why people do not look for a job, and the statistics of what they are is also available in our presentation. Since there are different reasons for gender, "/>
          <p:cNvSpPr txBox="1"/>
          <p:nvPr/>
        </p:nvSpPr>
        <p:spPr>
          <a:xfrm>
            <a:off x="1943100" y="3761740"/>
            <a:ext cx="20497801" cy="6192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000"/>
            </a:lvl1pPr>
          </a:lstStyle>
          <a:p>
            <a:pPr/>
            <a:r>
              <a:t>One of the main reasons for the increase in the unemployment rate with the pandemic is the reasons why people do not look for a job, and the statistics of what they are is also available in our presentation. Since there are different reasons for gender, the graph clearly shows the reasons why the male and female workforce do not seek a job. While the biggest reason for women not looking for a job is that they are currently housewives, the biggest reasons for the male population not looking for a job in the workforce are retirement and continuing education. The least common reason is that people can't find a suitable job despite looking for a job.</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Ekran Resmi 2021-06-18 01.19.12.png" descr="Ekran Resmi 2021-06-18 01.19.12.png"/>
          <p:cNvPicPr>
            <a:picLocks noChangeAspect="1"/>
          </p:cNvPicPr>
          <p:nvPr/>
        </p:nvPicPr>
        <p:blipFill>
          <a:blip r:embed="rId2">
            <a:extLst/>
          </a:blip>
          <a:stretch>
            <a:fillRect/>
          </a:stretch>
        </p:blipFill>
        <p:spPr>
          <a:xfrm>
            <a:off x="3962400" y="2323577"/>
            <a:ext cx="16459201" cy="9068846"/>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Ekran Resmi 2021-06-18 01.25.38.png" descr="Ekran Resmi 2021-06-18 01.25.38.png"/>
          <p:cNvPicPr>
            <a:picLocks noChangeAspect="1"/>
          </p:cNvPicPr>
          <p:nvPr/>
        </p:nvPicPr>
        <p:blipFill>
          <a:blip r:embed="rId2">
            <a:extLst/>
          </a:blip>
          <a:stretch>
            <a:fillRect/>
          </a:stretch>
        </p:blipFill>
        <p:spPr>
          <a:xfrm>
            <a:off x="3962400" y="2098275"/>
            <a:ext cx="16459201" cy="951945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he channels that job seekers use most during the pandemic process; 30% of job seekers search for jobs through their friends and relatives. Secondly, the ratio of the unemployed who applied directly with the employer to the general unemployed is 22%. Wit"/>
          <p:cNvSpPr txBox="1"/>
          <p:nvPr/>
        </p:nvSpPr>
        <p:spPr>
          <a:xfrm>
            <a:off x="2218628" y="4620378"/>
            <a:ext cx="20497801" cy="3906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000"/>
            </a:lvl1pPr>
          </a:lstStyle>
          <a:p>
            <a:pPr/>
            <a:r>
              <a:t>The channels that job seekers use most during the pandemic process; 30% of job seekers search for jobs through their friends and relatives. Secondly, the ratio of the unemployed who applied directly with the employer to the general unemployed is 22%. With the development of technology, the rate of people looking for a job from the newspaper remained at only 1.6%, and newspapers became the lowest job search channel.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Ekran Resmi 2021-06-18 01.31.19.png" descr="Ekran Resmi 2021-06-18 01.31.19.png"/>
          <p:cNvPicPr>
            <a:picLocks noChangeAspect="1"/>
          </p:cNvPicPr>
          <p:nvPr/>
        </p:nvPicPr>
        <p:blipFill>
          <a:blip r:embed="rId2">
            <a:extLst/>
          </a:blip>
          <a:stretch>
            <a:fillRect/>
          </a:stretch>
        </p:blipFill>
        <p:spPr>
          <a:xfrm>
            <a:off x="3962399" y="1679373"/>
            <a:ext cx="16459201" cy="1035725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e vast majority of people who lost their jobs during the pandemic were working in the service sector with a ratio of more than 50%. By looking at this graph, we can say that the sector that felt the negative impact of the pandemic the most was the serv"/>
          <p:cNvSpPr txBox="1"/>
          <p:nvPr/>
        </p:nvSpPr>
        <p:spPr>
          <a:xfrm>
            <a:off x="1943100" y="4523740"/>
            <a:ext cx="20497801" cy="4668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000"/>
            </a:lvl1pPr>
          </a:lstStyle>
          <a:p>
            <a:pPr/>
            <a:r>
              <a:t>The vast majority of people who lost their jobs during the pandemic were working in the service sector with a ratio of more than 50%. By looking at this graph, we can say that the sector that felt the negative impact of the pandemic the most was the service sector. The industrial sector comes second after the service sector. Almost 25% of those who were unemployed during the pandemic were working in the industrial sector. The sector that was the least unemployed during the pandemic period was the agriculture sector.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In addition to all this information, unemployment rates were increasing not only in Turkey but in almost all countries of the world during the pandemic process. The world map graphic on the next page shows the unemployment rate of many European countries"/>
          <p:cNvSpPr txBox="1"/>
          <p:nvPr/>
        </p:nvSpPr>
        <p:spPr>
          <a:xfrm>
            <a:off x="1943100" y="3761740"/>
            <a:ext cx="20497801" cy="6192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000"/>
            </a:lvl1pPr>
          </a:lstStyle>
          <a:p>
            <a:pPr/>
            <a:r>
              <a:t>In addition to all this information, unemployment rates were increasing not only in Turkey but in almost all countries of the world during the pandemic process. The world map graphic on the next page shows the unemployment rate of many European countries. The country with the highest unemployment rate was South Africa with 25% unemployment rate, while the country with the lowest unemployment rate was China with 4.1%. While Turkey has a rate close to European countries with 13.7%, it has a very high rate compared to Asian countries. In Venezuela, which is in a major financial crisis, the unemployment rate was measured as 8.3%.</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Ekran Resmi 2021-06-18 01.38.19.png" descr="Ekran Resmi 2021-06-18 01.38.19.png"/>
          <p:cNvPicPr>
            <a:picLocks noChangeAspect="1"/>
          </p:cNvPicPr>
          <p:nvPr/>
        </p:nvPicPr>
        <p:blipFill>
          <a:blip r:embed="rId2">
            <a:extLst/>
          </a:blip>
          <a:stretch>
            <a:fillRect/>
          </a:stretch>
        </p:blipFill>
        <p:spPr>
          <a:xfrm>
            <a:off x="3962400" y="2239818"/>
            <a:ext cx="16459201" cy="923636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s we know, covid-19, which affected the whole world, also greatly affected businesses. Affected companies reduced their workforce to reduce their expenses. In this project, we will examine the unemployment rate in Turkey. We will visualize the change in"/>
          <p:cNvSpPr txBox="1"/>
          <p:nvPr>
            <p:ph type="body" idx="1"/>
          </p:nvPr>
        </p:nvSpPr>
        <p:spPr>
          <a:xfrm>
            <a:off x="1219200" y="2614426"/>
            <a:ext cx="21945601" cy="8487148"/>
          </a:xfrm>
          <a:prstGeom prst="rect">
            <a:avLst/>
          </a:prstGeom>
        </p:spPr>
        <p:txBody>
          <a:bodyPr numCol="1" spcCol="38100"/>
          <a:lstStyle/>
          <a:p>
            <a:pPr marL="0" indent="0" defTabSz="2072588">
              <a:spcBef>
                <a:spcPts val="2000"/>
              </a:spcBef>
              <a:buSzTx/>
              <a:buNone/>
              <a:defRPr sz="3400"/>
            </a:pPr>
            <a:r>
              <a:t>	As we know, covid-19, which affected the whole world, also greatly affected businesses. Affected companies reduced their workforce to reduce their expenses. In this project, we will examine the unemployment rate in Turkey. We will visualize the change in the unemployment rate during the pandemic process.</a:t>
            </a:r>
          </a:p>
          <a:p>
            <a:pPr marL="0" indent="0" defTabSz="2072588">
              <a:spcBef>
                <a:spcPts val="2000"/>
              </a:spcBef>
              <a:buSzTx/>
              <a:buNone/>
              <a:defRPr sz="3400"/>
            </a:pPr>
          </a:p>
          <a:p>
            <a:pPr marL="0" indent="0" defTabSz="2072588">
              <a:spcBef>
                <a:spcPts val="2000"/>
              </a:spcBef>
              <a:buSzTx/>
              <a:buNone/>
              <a:defRPr sz="3400"/>
            </a:pPr>
            <a:r>
              <a:t>	We get the data for this project from the Turkish Statistical Institution.</a:t>
            </a:r>
          </a:p>
          <a:p>
            <a:pPr marL="0" indent="0" defTabSz="2072588">
              <a:spcBef>
                <a:spcPts val="2000"/>
              </a:spcBef>
              <a:buSzTx/>
              <a:buNone/>
              <a:defRPr sz="3400"/>
            </a:pPr>
          </a:p>
          <a:p>
            <a:pPr marL="0" indent="0" defTabSz="2072588">
              <a:spcBef>
                <a:spcPts val="2000"/>
              </a:spcBef>
              <a:buSzTx/>
              <a:buNone/>
              <a:defRPr sz="3400"/>
            </a:pPr>
            <a:r>
              <a:t>	After the first case of coronavirus in Turkey, people were affected in many ways. Many businesses and shops lost their revenues after a warning to stay home as a precaution. They tried to reduce their expenses to offset this loss of revenue. The first thing that was done to reduce expenses was to reduce the number of employees. This and such effects have had some effect on the unemployment rate. In this project, it is aimed to visualize the unemployment rate in Turkey after coronavirus.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ferences"/>
          <p:cNvSpPr txBox="1"/>
          <p:nvPr>
            <p:ph type="ctrTitle"/>
          </p:nvPr>
        </p:nvSpPr>
        <p:spPr>
          <a:xfrm>
            <a:off x="1219200" y="-224491"/>
            <a:ext cx="21945601" cy="4267201"/>
          </a:xfrm>
          <a:prstGeom prst="rect">
            <a:avLst/>
          </a:prstGeom>
        </p:spPr>
        <p:txBody>
          <a:bodyPr/>
          <a:lstStyle/>
          <a:p>
            <a:pPr/>
            <a:r>
              <a:t>References</a:t>
            </a:r>
          </a:p>
        </p:txBody>
      </p:sp>
      <p:sp>
        <p:nvSpPr>
          <p:cNvPr id="203" name="https://biruni.tuik.gov.tr/medas/?kn=72&amp;locale=tr…"/>
          <p:cNvSpPr txBox="1"/>
          <p:nvPr>
            <p:ph type="subTitle" sz="half" idx="1"/>
          </p:nvPr>
        </p:nvSpPr>
        <p:spPr>
          <a:xfrm>
            <a:off x="1219199" y="6077438"/>
            <a:ext cx="21945601" cy="5215747"/>
          </a:xfrm>
          <a:prstGeom prst="rect">
            <a:avLst/>
          </a:prstGeom>
        </p:spPr>
        <p:txBody>
          <a:bodyPr/>
          <a:lstStyle/>
          <a:p>
            <a:pPr defTabSz="586104">
              <a:defRPr spc="-42" sz="4260"/>
            </a:pPr>
            <a:r>
              <a:rPr u="sng">
                <a:hlinkClick r:id="rId2" invalidUrl="" action="" tgtFrame="" tooltip="" history="1" highlightClick="0" endSnd="0"/>
              </a:rPr>
              <a:t>https://biruni.tuik.gov.tr/medas/?kn=72&amp;locale=tr</a:t>
            </a:r>
          </a:p>
          <a:p>
            <a:pPr defTabSz="586104">
              <a:defRPr spc="-42" sz="4260"/>
            </a:pPr>
          </a:p>
          <a:p>
            <a:pPr defTabSz="586104">
              <a:defRPr spc="-42" sz="4260"/>
            </a:pPr>
            <a:r>
              <a:rPr u="sng">
                <a:hlinkClick r:id="rId3" invalidUrl="" action="" tgtFrame="" tooltip="" history="1" highlightClick="0" endSnd="0"/>
              </a:rPr>
              <a:t>https://cip.tuik.gov.tr/#</a:t>
            </a:r>
            <a:r>
              <a:t> </a:t>
            </a:r>
          </a:p>
          <a:p>
            <a:pPr defTabSz="586104">
              <a:defRPr spc="-42" sz="4260"/>
            </a:pPr>
          </a:p>
          <a:p>
            <a:pPr defTabSz="586104">
              <a:defRPr spc="-42" sz="4260"/>
            </a:pPr>
            <a:r>
              <a:rPr u="sng">
                <a:hlinkClick r:id="rId4" invalidUrl="" action="" tgtFrame="" tooltip="" history="1" highlightClick="0" endSnd="0"/>
              </a:rPr>
              <a:t>https://data.tuik.gov.tr/Kategori/GetKategori?p=istihdam-issizlik-ve-ucret-108&amp;dil=1</a:t>
            </a:r>
            <a:r>
              <a:t> </a:t>
            </a:r>
          </a:p>
          <a:p>
            <a:pPr defTabSz="586104">
              <a:defRPr spc="-42" sz="4260"/>
            </a:pPr>
          </a:p>
          <a:p>
            <a:pPr defTabSz="586104">
              <a:defRPr spc="-42" sz="4260"/>
            </a:pPr>
            <a:r>
              <a:rPr u="sng">
                <a:hlinkClick r:id="rId5" invalidUrl="" action="" tgtFrame="" tooltip="" history="1" highlightClick="0" endSnd="0"/>
              </a:rPr>
              <a:t>https://developers.google.com/chart</a:t>
            </a: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0" name="Grupla"/>
          <p:cNvGrpSpPr/>
          <p:nvPr/>
        </p:nvGrpSpPr>
        <p:grpSpPr>
          <a:xfrm>
            <a:off x="3964191" y="473981"/>
            <a:ext cx="16455618" cy="11711877"/>
            <a:chOff x="0" y="0"/>
            <a:chExt cx="16455617" cy="11711875"/>
          </a:xfrm>
        </p:grpSpPr>
        <p:pic>
          <p:nvPicPr>
            <p:cNvPr id="158" name="Ekran Resmi 2021-06-18 00.34.20.png" descr="Ekran Resmi 2021-06-18 00.34.20.png"/>
            <p:cNvPicPr>
              <a:picLocks noChangeAspect="1"/>
            </p:cNvPicPr>
            <p:nvPr/>
          </p:nvPicPr>
          <p:blipFill>
            <a:blip r:embed="rId2">
              <a:extLst/>
            </a:blip>
            <a:stretch>
              <a:fillRect/>
            </a:stretch>
          </p:blipFill>
          <p:spPr>
            <a:xfrm>
              <a:off x="0" y="0"/>
              <a:ext cx="16455618" cy="8654986"/>
            </a:xfrm>
            <a:prstGeom prst="rect">
              <a:avLst/>
            </a:prstGeom>
            <a:ln w="12700" cap="flat">
              <a:noFill/>
              <a:miter lim="400000"/>
            </a:ln>
            <a:effectLst>
              <a:outerShdw sx="100000" sy="100000" kx="0" ky="0" algn="b" rotWithShape="0" blurRad="254000" dist="127000" dir="5400000">
                <a:srgbClr val="000000">
                  <a:alpha val="70000"/>
                </a:srgbClr>
              </a:outerShdw>
            </a:effectLst>
          </p:spPr>
        </p:pic>
        <p:sp>
          <p:nvSpPr>
            <p:cNvPr id="159" name="Caption"/>
            <p:cNvSpPr/>
            <p:nvPr/>
          </p:nvSpPr>
          <p:spPr>
            <a:xfrm>
              <a:off x="0" y="8756585"/>
              <a:ext cx="16455618" cy="295529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nSpc>
                  <a:spcPct val="100000"/>
                </a:lnSpc>
              </a:pPr>
            </a:p>
            <a:p>
              <a:pPr>
                <a:lnSpc>
                  <a:spcPct val="100000"/>
                </a:lnSpc>
              </a:pPr>
              <a:r>
                <a:t>       Unemployment, which is one of the biggest social problems for all countries in the global economy, started to cause bigger problems for people with the Covid-19 pandemic. The average unemployment rate in the world is calculated as 10%. In Turkey, the rate is slightly higher than the average. With the effect of the pandemic, this rate has increased to 13.7%.</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4" name="Grupla"/>
          <p:cNvGrpSpPr/>
          <p:nvPr/>
        </p:nvGrpSpPr>
        <p:grpSpPr>
          <a:xfrm>
            <a:off x="3962400" y="510388"/>
            <a:ext cx="16459201" cy="11520566"/>
            <a:chOff x="0" y="0"/>
            <a:chExt cx="16459200" cy="11520565"/>
          </a:xfrm>
        </p:grpSpPr>
        <p:pic>
          <p:nvPicPr>
            <p:cNvPr id="162" name="AylıkOrt.png" descr="AylıkOrt.png"/>
            <p:cNvPicPr>
              <a:picLocks noChangeAspect="1"/>
            </p:cNvPicPr>
            <p:nvPr/>
          </p:nvPicPr>
          <p:blipFill>
            <a:blip r:embed="rId2">
              <a:extLst/>
            </a:blip>
            <a:stretch>
              <a:fillRect/>
            </a:stretch>
          </p:blipFill>
          <p:spPr>
            <a:xfrm>
              <a:off x="0" y="0"/>
              <a:ext cx="16459201" cy="8463676"/>
            </a:xfrm>
            <a:prstGeom prst="rect">
              <a:avLst/>
            </a:prstGeom>
            <a:ln w="12700" cap="flat">
              <a:noFill/>
              <a:miter lim="400000"/>
            </a:ln>
            <a:effectLst>
              <a:outerShdw sx="100000" sy="100000" kx="0" ky="0" algn="b" rotWithShape="0" blurRad="254000" dist="127000" dir="5400000">
                <a:srgbClr val="000000">
                  <a:alpha val="70000"/>
                </a:srgbClr>
              </a:outerShdw>
            </a:effectLst>
          </p:spPr>
        </p:pic>
        <p:sp>
          <p:nvSpPr>
            <p:cNvPr id="163" name="Caption"/>
            <p:cNvSpPr/>
            <p:nvPr/>
          </p:nvSpPr>
          <p:spPr>
            <a:xfrm>
              <a:off x="0" y="8565275"/>
              <a:ext cx="16459201" cy="295529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nSpc>
                  <a:spcPct val="100000"/>
                </a:lnSpc>
              </a:pPr>
            </a:p>
            <a:p>
              <a:pPr>
                <a:lnSpc>
                  <a:spcPct val="100000"/>
                </a:lnSpc>
              </a:pPr>
              <a:r>
                <a:t>Unemployment Rate by Gender As the wheels of the economy stopped with the pandemic, many people began to lose their jobs regardless of their gender. In Turkey, the female unemployed rate was calculated to be higher than the male unemployed rate. In the Covid period, the unemployment rate for both genders continued to increase.</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8" name="Grupla"/>
          <p:cNvGrpSpPr/>
          <p:nvPr/>
        </p:nvGrpSpPr>
        <p:grpSpPr>
          <a:xfrm>
            <a:off x="3962400" y="493726"/>
            <a:ext cx="16459201" cy="11782045"/>
            <a:chOff x="0" y="0"/>
            <a:chExt cx="16459200" cy="11782043"/>
          </a:xfrm>
        </p:grpSpPr>
        <p:pic>
          <p:nvPicPr>
            <p:cNvPr id="166" name="kadınerkekişegöre.png" descr="kadınerkekişegöre.png"/>
            <p:cNvPicPr>
              <a:picLocks noChangeAspect="0"/>
            </p:cNvPicPr>
            <p:nvPr/>
          </p:nvPicPr>
          <p:blipFill>
            <a:blip r:embed="rId2">
              <a:extLst/>
            </a:blip>
            <a:stretch>
              <a:fillRect/>
            </a:stretch>
          </p:blipFill>
          <p:spPr>
            <a:xfrm>
              <a:off x="0" y="0"/>
              <a:ext cx="16459201" cy="8382000"/>
            </a:xfrm>
            <a:prstGeom prst="rect">
              <a:avLst/>
            </a:prstGeom>
            <a:ln w="12700" cap="flat">
              <a:noFill/>
              <a:miter lim="400000"/>
            </a:ln>
            <a:effectLst>
              <a:outerShdw sx="100000" sy="100000" kx="0" ky="0" algn="b" rotWithShape="0" blurRad="254000" dist="127000" dir="5400000">
                <a:srgbClr val="000000">
                  <a:alpha val="70000"/>
                </a:srgbClr>
              </a:outerShdw>
            </a:effectLst>
          </p:spPr>
        </p:pic>
        <p:sp>
          <p:nvSpPr>
            <p:cNvPr id="167" name="Caption"/>
            <p:cNvSpPr/>
            <p:nvPr/>
          </p:nvSpPr>
          <p:spPr>
            <a:xfrm>
              <a:off x="0" y="8483599"/>
              <a:ext cx="16459201" cy="3298445"/>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nSpc>
                  <a:spcPct val="100000"/>
                </a:lnSpc>
                <a:defRPr sz="2800"/>
              </a:pPr>
            </a:p>
            <a:p>
              <a:pPr>
                <a:lnSpc>
                  <a:spcPct val="100000"/>
                </a:lnSpc>
                <a:defRPr sz="2800"/>
              </a:pPr>
              <a:r>
                <a:t>In 2021, when the pandemic is the deadliest and the contagion is at its highest, unemployment rates according to gender distribution of certain occupational groups are shown above, according to the data obtained from the turkey statistical institution. The highest unemployment rate was observed in Service and Sales employees, and the lowest in Management. Contrary to men, the unemployment rate for women in crafts and tradesmen remained low.</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In Turkey, people from almost all education levels work in almost all business sectors. With the increase in unemployment rate in parallel with the pandemic, the effect of education level on unemployment rate has become an important statistical data. Con"/>
          <p:cNvSpPr txBox="1"/>
          <p:nvPr/>
        </p:nvSpPr>
        <p:spPr>
          <a:xfrm>
            <a:off x="1944989" y="4009517"/>
            <a:ext cx="20494022" cy="5696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00000"/>
              </a:lnSpc>
              <a:defRPr sz="4200"/>
            </a:pPr>
          </a:p>
          <a:p>
            <a:pPr>
              <a:lnSpc>
                <a:spcPct val="100000"/>
              </a:lnSpc>
              <a:defRPr sz="4200"/>
            </a:pPr>
            <a:r>
              <a:t>In Turkey, people from almost all education levels work in almost all business sectors. With the increase in unemployment rate in parallel with the pandemic, the effect of education level on unemployment rate has become an important statistical data. Contrary to popular belief, the highest unemployment rate was seen among those who graduated from primary school instead of the illiterate. The lowest unemployment rate was seen in the illiterate group.</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EğitimDurumunGÖRE.png" descr="EğitimDurumunGÖRE.png"/>
          <p:cNvPicPr>
            <a:picLocks noChangeAspect="1"/>
          </p:cNvPicPr>
          <p:nvPr/>
        </p:nvPicPr>
        <p:blipFill>
          <a:blip r:embed="rId2">
            <a:extLst/>
          </a:blip>
          <a:stretch>
            <a:fillRect/>
          </a:stretch>
        </p:blipFill>
        <p:spPr>
          <a:xfrm>
            <a:off x="3962400" y="1488331"/>
            <a:ext cx="16459201" cy="10739338"/>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Ekran Resmi 2021-06-18 01.03.31.png" descr="Ekran Resmi 2021-06-18 01.03.31.png"/>
          <p:cNvPicPr>
            <a:picLocks noChangeAspect="0"/>
          </p:cNvPicPr>
          <p:nvPr/>
        </p:nvPicPr>
        <p:blipFill>
          <a:blip r:embed="rId2">
            <a:extLst/>
          </a:blip>
          <a:stretch>
            <a:fillRect/>
          </a:stretch>
        </p:blipFill>
        <p:spPr>
          <a:xfrm>
            <a:off x="3962399" y="1485900"/>
            <a:ext cx="16459201" cy="1074420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Unemployment according to the duration of unemployment is one of the statistical data that we can see most clearly on the effect of the pandemic process on unemployment. 71% of job seekers are people who have been unemployed in the last 12 months. In oth"/>
          <p:cNvSpPr txBox="1"/>
          <p:nvPr/>
        </p:nvSpPr>
        <p:spPr>
          <a:xfrm>
            <a:off x="1943100" y="4009517"/>
            <a:ext cx="20497801" cy="5696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lnSpc>
                <a:spcPct val="100000"/>
              </a:lnSpc>
              <a:spcBef>
                <a:spcPts val="2400"/>
              </a:spcBef>
              <a:defRPr sz="4200"/>
            </a:lvl1pPr>
          </a:lstStyle>
          <a:p>
            <a:pPr/>
            <a:r>
              <a:t>Unemployment according to the duration of unemployment is one of the statistical data that we can see most clearly on the effect of the pandemic process on unemployment. 71% of job seekers are people who have been unemployed in the last 12 months. In other words, people who were unemployed in the process starting from the first covid-19 case in Turkey until today, make up 71% of the total unemployed. This statistical data shows us how effective the pandemic is in people losing their jobs and income. piechart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